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nie Tan" initials="MT" lastIdx="1" clrIdx="0">
    <p:extLst>
      <p:ext uri="{19B8F6BF-5375-455C-9EA6-DF929625EA0E}">
        <p15:presenceInfo xmlns:p15="http://schemas.microsoft.com/office/powerpoint/2012/main" userId="Minnie T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1" autoAdjust="0"/>
    <p:restoredTop sz="86508" autoAdjust="0"/>
  </p:normalViewPr>
  <p:slideViewPr>
    <p:cSldViewPr snapToGrid="0">
      <p:cViewPr varScale="1">
        <p:scale>
          <a:sx n="58" d="100"/>
          <a:sy n="58" d="100"/>
        </p:scale>
        <p:origin x="420" y="66"/>
      </p:cViewPr>
      <p:guideLst/>
    </p:cSldViewPr>
  </p:slideViewPr>
  <p:outlineViewPr>
    <p:cViewPr>
      <p:scale>
        <a:sx n="33" d="100"/>
        <a:sy n="33" d="100"/>
      </p:scale>
      <p:origin x="0" y="-9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2T16:20:08.606" idx="1">
    <p:pos x="10" y="10"/>
    <p:text/>
    <p:extLst>
      <p:ext uri="{C676402C-5697-4E1C-873F-D02D1690AC5C}">
        <p15:threadingInfo xmlns:p15="http://schemas.microsoft.com/office/powerpoint/2012/main" timeZoneBias="-7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F2155-DBE7-4473-A206-576E906F7F51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59DD0114-4BE5-4D0C-879A-E258B2A66A98}">
      <dgm:prSet phldrT="[Text]"/>
      <dgm:spPr/>
      <dgm:t>
        <a:bodyPr/>
        <a:lstStyle/>
        <a:p>
          <a:r>
            <a:rPr lang="en-NZ" dirty="0"/>
            <a:t>Input Files</a:t>
          </a:r>
        </a:p>
      </dgm:t>
    </dgm:pt>
    <dgm:pt modelId="{46101E95-0519-44CF-BDF7-38AE4BE04552}" type="parTrans" cxnId="{E964CF28-AA35-4369-ABC3-EE4AFA4F2C1C}">
      <dgm:prSet/>
      <dgm:spPr/>
      <dgm:t>
        <a:bodyPr/>
        <a:lstStyle/>
        <a:p>
          <a:endParaRPr lang="en-NZ"/>
        </a:p>
      </dgm:t>
    </dgm:pt>
    <dgm:pt modelId="{DA515F51-AA9F-4500-B3BE-7B6E16B73F3B}" type="sibTrans" cxnId="{E964CF28-AA35-4369-ABC3-EE4AFA4F2C1C}">
      <dgm:prSet/>
      <dgm:spPr/>
      <dgm:t>
        <a:bodyPr/>
        <a:lstStyle/>
        <a:p>
          <a:endParaRPr lang="en-NZ"/>
        </a:p>
      </dgm:t>
    </dgm:pt>
    <dgm:pt modelId="{ABE173CD-8CB1-4DD6-A071-6B3DFF59B35F}">
      <dgm:prSet phldrT="[Text]"/>
      <dgm:spPr/>
      <dgm:t>
        <a:bodyPr/>
        <a:lstStyle/>
        <a:p>
          <a:r>
            <a:rPr lang="en-NZ" dirty="0" err="1"/>
            <a:t>config.json</a:t>
          </a:r>
          <a:endParaRPr lang="en-NZ" dirty="0"/>
        </a:p>
      </dgm:t>
    </dgm:pt>
    <dgm:pt modelId="{B26EC152-DB36-404B-9694-1EB9B9F3D0F1}" type="parTrans" cxnId="{4AB53FC9-17DD-4B27-9F30-DF2765710BA9}">
      <dgm:prSet/>
      <dgm:spPr/>
      <dgm:t>
        <a:bodyPr/>
        <a:lstStyle/>
        <a:p>
          <a:endParaRPr lang="en-NZ"/>
        </a:p>
      </dgm:t>
    </dgm:pt>
    <dgm:pt modelId="{204576DD-25A0-4E57-AB97-E23D96918D22}" type="sibTrans" cxnId="{4AB53FC9-17DD-4B27-9F30-DF2765710BA9}">
      <dgm:prSet/>
      <dgm:spPr/>
      <dgm:t>
        <a:bodyPr/>
        <a:lstStyle/>
        <a:p>
          <a:endParaRPr lang="en-NZ"/>
        </a:p>
      </dgm:t>
    </dgm:pt>
    <dgm:pt modelId="{F906E179-CE3E-4C9A-9DB7-8150CB577F56}">
      <dgm:prSet phldrT="[Text]"/>
      <dgm:spPr/>
      <dgm:t>
        <a:bodyPr/>
        <a:lstStyle/>
        <a:p>
          <a:r>
            <a:rPr lang="en-NZ" dirty="0"/>
            <a:t>Processing</a:t>
          </a:r>
        </a:p>
      </dgm:t>
    </dgm:pt>
    <dgm:pt modelId="{C30A3772-2450-4F4D-8DEE-FA456928449F}" type="parTrans" cxnId="{161F9ED7-A1FE-4100-BF5F-838B66684D56}">
      <dgm:prSet/>
      <dgm:spPr/>
      <dgm:t>
        <a:bodyPr/>
        <a:lstStyle/>
        <a:p>
          <a:endParaRPr lang="en-NZ"/>
        </a:p>
      </dgm:t>
    </dgm:pt>
    <dgm:pt modelId="{A8DD68F4-F37C-4FD0-A9C5-7EE9FC9D08C3}" type="sibTrans" cxnId="{161F9ED7-A1FE-4100-BF5F-838B66684D56}">
      <dgm:prSet/>
      <dgm:spPr/>
      <dgm:t>
        <a:bodyPr/>
        <a:lstStyle/>
        <a:p>
          <a:endParaRPr lang="en-NZ"/>
        </a:p>
      </dgm:t>
    </dgm:pt>
    <dgm:pt modelId="{509D54B9-86BB-473A-952F-02079777D274}">
      <dgm:prSet phldrT="[Text]"/>
      <dgm:spPr/>
      <dgm:t>
        <a:bodyPr/>
        <a:lstStyle/>
        <a:p>
          <a:r>
            <a:rPr lang="en-NZ" dirty="0"/>
            <a:t>Pre-processing</a:t>
          </a:r>
        </a:p>
      </dgm:t>
    </dgm:pt>
    <dgm:pt modelId="{2F8D88DB-FA38-4F5D-92BD-17F75A3241C8}" type="parTrans" cxnId="{A2B9975D-3FA6-495B-9CC3-A98D8592B5C4}">
      <dgm:prSet/>
      <dgm:spPr/>
      <dgm:t>
        <a:bodyPr/>
        <a:lstStyle/>
        <a:p>
          <a:endParaRPr lang="en-NZ"/>
        </a:p>
      </dgm:t>
    </dgm:pt>
    <dgm:pt modelId="{FDE504E7-38BA-468D-9070-1E4253A5D374}" type="sibTrans" cxnId="{A2B9975D-3FA6-495B-9CC3-A98D8592B5C4}">
      <dgm:prSet/>
      <dgm:spPr/>
      <dgm:t>
        <a:bodyPr/>
        <a:lstStyle/>
        <a:p>
          <a:endParaRPr lang="en-NZ"/>
        </a:p>
      </dgm:t>
    </dgm:pt>
    <dgm:pt modelId="{08B8D85A-1999-4144-9A51-A82E46F60F73}">
      <dgm:prSet phldrT="[Text]"/>
      <dgm:spPr/>
      <dgm:t>
        <a:bodyPr/>
        <a:lstStyle/>
        <a:p>
          <a:r>
            <a:rPr lang="en-NZ" dirty="0"/>
            <a:t>Output Files</a:t>
          </a:r>
        </a:p>
      </dgm:t>
    </dgm:pt>
    <dgm:pt modelId="{79230683-DCC8-42AA-8E3B-F3FD78302445}" type="parTrans" cxnId="{44C4C7DA-FB4C-4678-A571-8E896506CD78}">
      <dgm:prSet/>
      <dgm:spPr/>
      <dgm:t>
        <a:bodyPr/>
        <a:lstStyle/>
        <a:p>
          <a:endParaRPr lang="en-NZ"/>
        </a:p>
      </dgm:t>
    </dgm:pt>
    <dgm:pt modelId="{963947E2-64CF-4322-9578-4E7CB9C4FF96}" type="sibTrans" cxnId="{44C4C7DA-FB4C-4678-A571-8E896506CD78}">
      <dgm:prSet/>
      <dgm:spPr/>
      <dgm:t>
        <a:bodyPr/>
        <a:lstStyle/>
        <a:p>
          <a:endParaRPr lang="en-NZ"/>
        </a:p>
      </dgm:t>
    </dgm:pt>
    <dgm:pt modelId="{E02D8BA9-7D61-4AF5-95A8-70FB58268BD0}">
      <dgm:prSet phldrT="[Text]"/>
      <dgm:spPr/>
      <dgm:t>
        <a:bodyPr/>
        <a:lstStyle/>
        <a:p>
          <a:r>
            <a:rPr lang="en-NZ" dirty="0"/>
            <a:t>Excel Files (Global, As Per Model)</a:t>
          </a:r>
        </a:p>
      </dgm:t>
    </dgm:pt>
    <dgm:pt modelId="{78C67557-A885-4A42-B132-FE8A39FDB2FB}" type="parTrans" cxnId="{0259C718-5034-4518-894D-009570269733}">
      <dgm:prSet/>
      <dgm:spPr/>
      <dgm:t>
        <a:bodyPr/>
        <a:lstStyle/>
        <a:p>
          <a:endParaRPr lang="en-NZ"/>
        </a:p>
      </dgm:t>
    </dgm:pt>
    <dgm:pt modelId="{A1FE6AF4-920A-47CA-ACDC-52BCC6DCC2A1}" type="sibTrans" cxnId="{0259C718-5034-4518-894D-009570269733}">
      <dgm:prSet/>
      <dgm:spPr/>
      <dgm:t>
        <a:bodyPr/>
        <a:lstStyle/>
        <a:p>
          <a:endParaRPr lang="en-NZ"/>
        </a:p>
      </dgm:t>
    </dgm:pt>
    <dgm:pt modelId="{FF17C932-1799-4D7A-BCD6-2CC53875AC35}">
      <dgm:prSet phldrT="[Text]"/>
      <dgm:spPr/>
      <dgm:t>
        <a:bodyPr/>
        <a:lstStyle/>
        <a:p>
          <a:r>
            <a:rPr lang="en-NZ" dirty="0"/>
            <a:t>input.txt</a:t>
          </a:r>
        </a:p>
      </dgm:t>
    </dgm:pt>
    <dgm:pt modelId="{26601F38-332C-405B-88AC-B88ABE102D05}" type="parTrans" cxnId="{17372D58-9FD1-4847-B5AC-B5819AD8167F}">
      <dgm:prSet/>
      <dgm:spPr/>
    </dgm:pt>
    <dgm:pt modelId="{541BFA07-73E0-45C7-BEA3-C6C032BB3FD0}" type="sibTrans" cxnId="{17372D58-9FD1-4847-B5AC-B5819AD8167F}">
      <dgm:prSet/>
      <dgm:spPr/>
    </dgm:pt>
    <dgm:pt modelId="{8BC0F7F2-26FB-4DA8-885B-674EE9F6FF03}">
      <dgm:prSet phldrT="[Text]"/>
      <dgm:spPr/>
      <dgm:t>
        <a:bodyPr/>
        <a:lstStyle/>
        <a:p>
          <a:r>
            <a:rPr lang="en-NZ" dirty="0"/>
            <a:t>Modelling Techniques</a:t>
          </a:r>
        </a:p>
      </dgm:t>
    </dgm:pt>
    <dgm:pt modelId="{8122F398-5587-4EA7-A24B-6423AF946EEB}" type="parTrans" cxnId="{AF64095F-C0EE-4DD0-8671-296368F3E6CA}">
      <dgm:prSet/>
      <dgm:spPr/>
    </dgm:pt>
    <dgm:pt modelId="{53036F77-1AA4-4164-8868-1C839C0C47D2}" type="sibTrans" cxnId="{AF64095F-C0EE-4DD0-8671-296368F3E6CA}">
      <dgm:prSet/>
      <dgm:spPr/>
    </dgm:pt>
    <dgm:pt modelId="{7C6893BB-9C3E-4EEF-8C4C-6F649B1FB8E7}">
      <dgm:prSet phldrT="[Text]"/>
      <dgm:spPr/>
      <dgm:t>
        <a:bodyPr/>
        <a:lstStyle/>
        <a:p>
          <a:r>
            <a:rPr lang="en-NZ" dirty="0"/>
            <a:t>Graphic Files</a:t>
          </a:r>
        </a:p>
      </dgm:t>
    </dgm:pt>
    <dgm:pt modelId="{5864CB9A-0BC2-4794-B7A3-53CE722781FD}" type="parTrans" cxnId="{A197C80C-7A89-4419-B5DE-C7AC718A863E}">
      <dgm:prSet/>
      <dgm:spPr/>
    </dgm:pt>
    <dgm:pt modelId="{AA5D813E-E89E-4D77-838F-2A5DF6E6BE47}" type="sibTrans" cxnId="{A197C80C-7A89-4419-B5DE-C7AC718A863E}">
      <dgm:prSet/>
      <dgm:spPr/>
    </dgm:pt>
    <dgm:pt modelId="{AEA7DED6-4CB0-42FA-AD45-67E8B3DA2B34}" type="pres">
      <dgm:prSet presAssocID="{1FEF2155-DBE7-4473-A206-576E906F7F51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47198F00-55CA-4AFF-AB58-5816CE99A158}" type="pres">
      <dgm:prSet presAssocID="{59DD0114-4BE5-4D0C-879A-E258B2A66A98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B361602E-C84C-46D0-8EDE-05AF40D42B3D}" type="pres">
      <dgm:prSet presAssocID="{59DD0114-4BE5-4D0C-879A-E258B2A66A98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A8D73768-F6F7-4894-B060-DDB1C97DBBF0}" type="pres">
      <dgm:prSet presAssocID="{F906E179-CE3E-4C9A-9DB7-8150CB577F56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626855DF-4540-462E-BC16-8D0D51BD15A9}" type="pres">
      <dgm:prSet presAssocID="{F906E179-CE3E-4C9A-9DB7-8150CB577F56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7697F22D-5D2A-43C0-8F0B-862893891043}" type="pres">
      <dgm:prSet presAssocID="{08B8D85A-1999-4144-9A51-A82E46F60F73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2BAE0A55-227F-42B2-A6C4-E39131EF3711}" type="pres">
      <dgm:prSet presAssocID="{08B8D85A-1999-4144-9A51-A82E46F60F73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CC10D0B-F3EC-4BC4-B2D7-C5C18A65A5D1}" type="presOf" srcId="{E02D8BA9-7D61-4AF5-95A8-70FB58268BD0}" destId="{2BAE0A55-227F-42B2-A6C4-E39131EF3711}" srcOrd="0" destOrd="0" presId="urn:microsoft.com/office/officeart/2009/3/layout/IncreasingArrowsProcess"/>
    <dgm:cxn modelId="{A197C80C-7A89-4419-B5DE-C7AC718A863E}" srcId="{08B8D85A-1999-4144-9A51-A82E46F60F73}" destId="{7C6893BB-9C3E-4EEF-8C4C-6F649B1FB8E7}" srcOrd="1" destOrd="0" parTransId="{5864CB9A-0BC2-4794-B7A3-53CE722781FD}" sibTransId="{AA5D813E-E89E-4D77-838F-2A5DF6E6BE47}"/>
    <dgm:cxn modelId="{0259C718-5034-4518-894D-009570269733}" srcId="{08B8D85A-1999-4144-9A51-A82E46F60F73}" destId="{E02D8BA9-7D61-4AF5-95A8-70FB58268BD0}" srcOrd="0" destOrd="0" parTransId="{78C67557-A885-4A42-B132-FE8A39FDB2FB}" sibTransId="{A1FE6AF4-920A-47CA-ACDC-52BCC6DCC2A1}"/>
    <dgm:cxn modelId="{A41A4721-920D-4FC5-8079-4B9373962E9B}" type="presOf" srcId="{7C6893BB-9C3E-4EEF-8C4C-6F649B1FB8E7}" destId="{2BAE0A55-227F-42B2-A6C4-E39131EF3711}" srcOrd="0" destOrd="1" presId="urn:microsoft.com/office/officeart/2009/3/layout/IncreasingArrowsProcess"/>
    <dgm:cxn modelId="{E964CF28-AA35-4369-ABC3-EE4AFA4F2C1C}" srcId="{1FEF2155-DBE7-4473-A206-576E906F7F51}" destId="{59DD0114-4BE5-4D0C-879A-E258B2A66A98}" srcOrd="0" destOrd="0" parTransId="{46101E95-0519-44CF-BDF7-38AE4BE04552}" sibTransId="{DA515F51-AA9F-4500-B3BE-7B6E16B73F3B}"/>
    <dgm:cxn modelId="{A2B9975D-3FA6-495B-9CC3-A98D8592B5C4}" srcId="{F906E179-CE3E-4C9A-9DB7-8150CB577F56}" destId="{509D54B9-86BB-473A-952F-02079777D274}" srcOrd="0" destOrd="0" parTransId="{2F8D88DB-FA38-4F5D-92BD-17F75A3241C8}" sibTransId="{FDE504E7-38BA-468D-9070-1E4253A5D374}"/>
    <dgm:cxn modelId="{AF64095F-C0EE-4DD0-8671-296368F3E6CA}" srcId="{F906E179-CE3E-4C9A-9DB7-8150CB577F56}" destId="{8BC0F7F2-26FB-4DA8-885B-674EE9F6FF03}" srcOrd="1" destOrd="0" parTransId="{8122F398-5587-4EA7-A24B-6423AF946EEB}" sibTransId="{53036F77-1AA4-4164-8868-1C839C0C47D2}"/>
    <dgm:cxn modelId="{99236F60-9A55-403F-A0DA-8FA557DA2002}" type="presOf" srcId="{08B8D85A-1999-4144-9A51-A82E46F60F73}" destId="{7697F22D-5D2A-43C0-8F0B-862893891043}" srcOrd="0" destOrd="0" presId="urn:microsoft.com/office/officeart/2009/3/layout/IncreasingArrowsProcess"/>
    <dgm:cxn modelId="{47ADE961-1E88-4905-B707-1767ACF37F18}" type="presOf" srcId="{59DD0114-4BE5-4D0C-879A-E258B2A66A98}" destId="{47198F00-55CA-4AFF-AB58-5816CE99A158}" srcOrd="0" destOrd="0" presId="urn:microsoft.com/office/officeart/2009/3/layout/IncreasingArrowsProcess"/>
    <dgm:cxn modelId="{95DE116A-55AA-4543-85C5-85FB2E1BA9D8}" type="presOf" srcId="{8BC0F7F2-26FB-4DA8-885B-674EE9F6FF03}" destId="{626855DF-4540-462E-BC16-8D0D51BD15A9}" srcOrd="0" destOrd="1" presId="urn:microsoft.com/office/officeart/2009/3/layout/IncreasingArrowsProcess"/>
    <dgm:cxn modelId="{9F6D9B4C-8A82-4CAD-8804-1802BCA8AC6A}" type="presOf" srcId="{1FEF2155-DBE7-4473-A206-576E906F7F51}" destId="{AEA7DED6-4CB0-42FA-AD45-67E8B3DA2B34}" srcOrd="0" destOrd="0" presId="urn:microsoft.com/office/officeart/2009/3/layout/IncreasingArrowsProcess"/>
    <dgm:cxn modelId="{3FE14975-B738-43D8-B8D8-6CC10EE5CD26}" type="presOf" srcId="{509D54B9-86BB-473A-952F-02079777D274}" destId="{626855DF-4540-462E-BC16-8D0D51BD15A9}" srcOrd="0" destOrd="0" presId="urn:microsoft.com/office/officeart/2009/3/layout/IncreasingArrowsProcess"/>
    <dgm:cxn modelId="{17372D58-9FD1-4847-B5AC-B5819AD8167F}" srcId="{59DD0114-4BE5-4D0C-879A-E258B2A66A98}" destId="{FF17C932-1799-4D7A-BCD6-2CC53875AC35}" srcOrd="1" destOrd="0" parTransId="{26601F38-332C-405B-88AC-B88ABE102D05}" sibTransId="{541BFA07-73E0-45C7-BEA3-C6C032BB3FD0}"/>
    <dgm:cxn modelId="{4AB53FC9-17DD-4B27-9F30-DF2765710BA9}" srcId="{59DD0114-4BE5-4D0C-879A-E258B2A66A98}" destId="{ABE173CD-8CB1-4DD6-A071-6B3DFF59B35F}" srcOrd="0" destOrd="0" parTransId="{B26EC152-DB36-404B-9694-1EB9B9F3D0F1}" sibTransId="{204576DD-25A0-4E57-AB97-E23D96918D22}"/>
    <dgm:cxn modelId="{161F9ED7-A1FE-4100-BF5F-838B66684D56}" srcId="{1FEF2155-DBE7-4473-A206-576E906F7F51}" destId="{F906E179-CE3E-4C9A-9DB7-8150CB577F56}" srcOrd="1" destOrd="0" parTransId="{C30A3772-2450-4F4D-8DEE-FA456928449F}" sibTransId="{A8DD68F4-F37C-4FD0-A9C5-7EE9FC9D08C3}"/>
    <dgm:cxn modelId="{44C4C7DA-FB4C-4678-A571-8E896506CD78}" srcId="{1FEF2155-DBE7-4473-A206-576E906F7F51}" destId="{08B8D85A-1999-4144-9A51-A82E46F60F73}" srcOrd="2" destOrd="0" parTransId="{79230683-DCC8-42AA-8E3B-F3FD78302445}" sibTransId="{963947E2-64CF-4322-9578-4E7CB9C4FF96}"/>
    <dgm:cxn modelId="{01C928E5-63A6-4E91-80CF-0F36880A3A75}" type="presOf" srcId="{F906E179-CE3E-4C9A-9DB7-8150CB577F56}" destId="{A8D73768-F6F7-4894-B060-DDB1C97DBBF0}" srcOrd="0" destOrd="0" presId="urn:microsoft.com/office/officeart/2009/3/layout/IncreasingArrowsProcess"/>
    <dgm:cxn modelId="{F6E6A7E5-1991-4295-A556-7E24324F3368}" type="presOf" srcId="{FF17C932-1799-4D7A-BCD6-2CC53875AC35}" destId="{B361602E-C84C-46D0-8EDE-05AF40D42B3D}" srcOrd="0" destOrd="1" presId="urn:microsoft.com/office/officeart/2009/3/layout/IncreasingArrowsProcess"/>
    <dgm:cxn modelId="{214579F5-E6AB-4862-BD83-324DB78F5FD7}" type="presOf" srcId="{ABE173CD-8CB1-4DD6-A071-6B3DFF59B35F}" destId="{B361602E-C84C-46D0-8EDE-05AF40D42B3D}" srcOrd="0" destOrd="0" presId="urn:microsoft.com/office/officeart/2009/3/layout/IncreasingArrowsProcess"/>
    <dgm:cxn modelId="{9AC94150-4370-4327-B4B6-29FCCAC232AC}" type="presParOf" srcId="{AEA7DED6-4CB0-42FA-AD45-67E8B3DA2B34}" destId="{47198F00-55CA-4AFF-AB58-5816CE99A158}" srcOrd="0" destOrd="0" presId="urn:microsoft.com/office/officeart/2009/3/layout/IncreasingArrowsProcess"/>
    <dgm:cxn modelId="{7ADF37CB-E58F-430A-8470-95DFB03A5251}" type="presParOf" srcId="{AEA7DED6-4CB0-42FA-AD45-67E8B3DA2B34}" destId="{B361602E-C84C-46D0-8EDE-05AF40D42B3D}" srcOrd="1" destOrd="0" presId="urn:microsoft.com/office/officeart/2009/3/layout/IncreasingArrowsProcess"/>
    <dgm:cxn modelId="{30E535DB-8504-45A2-AD71-D221A06EECCF}" type="presParOf" srcId="{AEA7DED6-4CB0-42FA-AD45-67E8B3DA2B34}" destId="{A8D73768-F6F7-4894-B060-DDB1C97DBBF0}" srcOrd="2" destOrd="0" presId="urn:microsoft.com/office/officeart/2009/3/layout/IncreasingArrowsProcess"/>
    <dgm:cxn modelId="{18AB090D-1EA4-4427-941C-697BA516F8E7}" type="presParOf" srcId="{AEA7DED6-4CB0-42FA-AD45-67E8B3DA2B34}" destId="{626855DF-4540-462E-BC16-8D0D51BD15A9}" srcOrd="3" destOrd="0" presId="urn:microsoft.com/office/officeart/2009/3/layout/IncreasingArrowsProcess"/>
    <dgm:cxn modelId="{6317129B-0C99-4A22-B19E-E0B0E26E4BE5}" type="presParOf" srcId="{AEA7DED6-4CB0-42FA-AD45-67E8B3DA2B34}" destId="{7697F22D-5D2A-43C0-8F0B-862893891043}" srcOrd="4" destOrd="0" presId="urn:microsoft.com/office/officeart/2009/3/layout/IncreasingArrowsProcess"/>
    <dgm:cxn modelId="{2137E9C0-C487-41F6-8D50-BD50F8DFBAFC}" type="presParOf" srcId="{AEA7DED6-4CB0-42FA-AD45-67E8B3DA2B34}" destId="{2BAE0A55-227F-42B2-A6C4-E39131EF3711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98F00-55CA-4AFF-AB58-5816CE99A158}">
      <dsp:nvSpPr>
        <dsp:cNvPr id="0" name=""/>
        <dsp:cNvSpPr/>
      </dsp:nvSpPr>
      <dsp:spPr>
        <a:xfrm>
          <a:off x="0" y="1099365"/>
          <a:ext cx="6172199" cy="89890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254000" bIns="14270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 dirty="0"/>
            <a:t>Input Files</a:t>
          </a:r>
        </a:p>
      </dsp:txBody>
      <dsp:txXfrm>
        <a:off x="0" y="1324092"/>
        <a:ext cx="5947472" cy="449453"/>
      </dsp:txXfrm>
    </dsp:sp>
    <dsp:sp modelId="{B361602E-C84C-46D0-8EDE-05AF40D42B3D}">
      <dsp:nvSpPr>
        <dsp:cNvPr id="0" name=""/>
        <dsp:cNvSpPr/>
      </dsp:nvSpPr>
      <dsp:spPr>
        <a:xfrm>
          <a:off x="0" y="1792553"/>
          <a:ext cx="1901037" cy="1731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 dirty="0" err="1"/>
            <a:t>config.json</a:t>
          </a:r>
          <a:endParaRPr lang="en-NZ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 dirty="0"/>
            <a:t>input.txt</a:t>
          </a:r>
        </a:p>
      </dsp:txBody>
      <dsp:txXfrm>
        <a:off x="0" y="1792553"/>
        <a:ext cx="1901037" cy="1731626"/>
      </dsp:txXfrm>
    </dsp:sp>
    <dsp:sp modelId="{A8D73768-F6F7-4894-B060-DDB1C97DBBF0}">
      <dsp:nvSpPr>
        <dsp:cNvPr id="0" name=""/>
        <dsp:cNvSpPr/>
      </dsp:nvSpPr>
      <dsp:spPr>
        <a:xfrm>
          <a:off x="1901037" y="1399001"/>
          <a:ext cx="4271162" cy="89890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254000" bIns="14270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 dirty="0"/>
            <a:t>Processing</a:t>
          </a:r>
        </a:p>
      </dsp:txBody>
      <dsp:txXfrm>
        <a:off x="1901037" y="1623728"/>
        <a:ext cx="4046435" cy="449453"/>
      </dsp:txXfrm>
    </dsp:sp>
    <dsp:sp modelId="{626855DF-4540-462E-BC16-8D0D51BD15A9}">
      <dsp:nvSpPr>
        <dsp:cNvPr id="0" name=""/>
        <dsp:cNvSpPr/>
      </dsp:nvSpPr>
      <dsp:spPr>
        <a:xfrm>
          <a:off x="1901037" y="2092188"/>
          <a:ext cx="1901037" cy="17316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 dirty="0"/>
            <a:t>Pre-processing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 dirty="0"/>
            <a:t>Modelling Techniques</a:t>
          </a:r>
        </a:p>
      </dsp:txBody>
      <dsp:txXfrm>
        <a:off x="1901037" y="2092188"/>
        <a:ext cx="1901037" cy="1731626"/>
      </dsp:txXfrm>
    </dsp:sp>
    <dsp:sp modelId="{7697F22D-5D2A-43C0-8F0B-862893891043}">
      <dsp:nvSpPr>
        <dsp:cNvPr id="0" name=""/>
        <dsp:cNvSpPr/>
      </dsp:nvSpPr>
      <dsp:spPr>
        <a:xfrm>
          <a:off x="3802075" y="1698637"/>
          <a:ext cx="2370124" cy="89890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254000" bIns="14270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 dirty="0"/>
            <a:t>Output Files</a:t>
          </a:r>
        </a:p>
      </dsp:txBody>
      <dsp:txXfrm>
        <a:off x="3802075" y="1923364"/>
        <a:ext cx="2145397" cy="449453"/>
      </dsp:txXfrm>
    </dsp:sp>
    <dsp:sp modelId="{2BAE0A55-227F-42B2-A6C4-E39131EF3711}">
      <dsp:nvSpPr>
        <dsp:cNvPr id="0" name=""/>
        <dsp:cNvSpPr/>
      </dsp:nvSpPr>
      <dsp:spPr>
        <a:xfrm>
          <a:off x="3802075" y="2391824"/>
          <a:ext cx="1901037" cy="17062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 dirty="0"/>
            <a:t>Excel Files (Global, As Per Model)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 dirty="0"/>
            <a:t>Graphic Files</a:t>
          </a:r>
        </a:p>
      </dsp:txBody>
      <dsp:txXfrm>
        <a:off x="3802075" y="2391824"/>
        <a:ext cx="1901037" cy="1706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82DE8-7036-4E00-89F1-6725FDD9B6FB}" type="datetimeFigureOut">
              <a:rPr lang="en-NZ" smtClean="0"/>
              <a:t>2/10/2021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43F84-C5C4-43AF-AE91-293E82AFBD6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378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8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1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28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90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5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6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3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0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10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5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68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8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ol.com/article/news/2017/11/03/stephen-hawking-robots-will-replace-humans-completely/23265783/#:~:text=Stephen%20Hawking%20says%20robots%20will%20replace%20humanity%20completely.,%22I%20fear%20that%20AI%20may%20replace%20humans%20altogether.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edscientific.com/how-much-data-is-created-every-day/" TargetMode="External"/><Relationship Id="rId2" Type="http://schemas.openxmlformats.org/officeDocument/2006/relationships/hyperlink" Target="https://techjury.net/blog/how-much-data-is-created-every-day/#gre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hyperlink" Target="../../Udemy/Machine%20Learning%20A-Z%20Hands-On%20Python%20&amp;%20R%20In%20Data%20Science/my_practise_v2/config.json" TargetMode="Externa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hyperlink" Target="../../Udemy/Machine%20Learning%20A-Z%20Hands-On%20Python%20&amp;%20R%20In%20Data%20Science/my_practise_v2/input/input.txt" TargetMode="Externa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wmf"/><Relationship Id="rId18" Type="http://schemas.openxmlformats.org/officeDocument/2006/relationships/oleObject" Target="file:///C:\Files\Udemy\Machine%20Learning%20A-Z%20Hands-On%20Python%20&amp;%20R%20In%20Data%20Science\my_practise_v2\output\social_network_ads\SVC_20211001_232049.xls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oleObject" Target="file:///C:\Files\Udemy\Machine%20Learning%20A-Z%20Hands-On%20Python%20&amp;%20R%20In%20Data%20Science\my_practise_v2\output\stats_20211001_233655.xlsx" TargetMode="External"/><Relationship Id="rId17" Type="http://schemas.openxmlformats.org/officeDocument/2006/relationships/hyperlink" Target="../../Udemy/Machine%20Learning%20A-Z%20Hands-On%20Python%20&amp;%20R%20In%20Data%20Science/my_practise_v2/output/social_network_ads/SVC_20211001_232049.xlsx" TargetMode="Externa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wmf"/><Relationship Id="rId20" Type="http://schemas.openxmlformats.org/officeDocument/2006/relationships/comments" Target="../comments/commen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11" Type="http://schemas.openxmlformats.org/officeDocument/2006/relationships/hyperlink" Target="../../Udemy/Machine%20Learning%20A-Z%20Hands-On%20Python%20&amp;%20R%20In%20Data%20Science/my_practise_v2/output/stats_20211001_233655.xlsx" TargetMode="External"/><Relationship Id="rId5" Type="http://schemas.openxmlformats.org/officeDocument/2006/relationships/image" Target="../media/image10.png"/><Relationship Id="rId15" Type="http://schemas.openxmlformats.org/officeDocument/2006/relationships/oleObject" Target="file:///C:\Files\Udemy\Machine%20Learning%20A-Z%20Hands-On%20Python%20&amp;%20R%20In%20Data%20Science\my_practise_v2\output\social_network_ads\LogisticRegression_20211001_231800.xlsx" TargetMode="External"/><Relationship Id="rId10" Type="http://schemas.openxmlformats.org/officeDocument/2006/relationships/image" Target="../media/image15.png"/><Relationship Id="rId19" Type="http://schemas.openxmlformats.org/officeDocument/2006/relationships/image" Target="../media/image7.wm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hyperlink" Target="../../Udemy/Machine%20Learning%20A-Z%20Hands-On%20Python%20&amp;%20R%20In%20Data%20Science/my_practise_v2/output/social_network_ads/LogisticRegression_20211001_231800.xlsx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hyperlink" Target="../../Udemy/Machine%20Learning%20A-Z%20Hands-On%20Python%20&amp;%20R%20In%20Data%20Science/my_practise_v2/output/load_breast_cancer/RandomForestClassifier_20211002_163541.xlsx" TargetMode="Externa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vmlDrawing" Target="../drawings/vmlDrawing3.vml"/><Relationship Id="rId6" Type="http://schemas.openxmlformats.org/officeDocument/2006/relationships/hyperlink" Target="../../Udemy/Machine%20Learning%20A-Z%20Hands-On%20Python%20&amp;%20R%20In%20Data%20Science/my_practise_v2/input/input_classifier.txt" TargetMode="External"/><Relationship Id="rId11" Type="http://schemas.openxmlformats.org/officeDocument/2006/relationships/image" Target="../media/image18.wmf"/><Relationship Id="rId5" Type="http://schemas.openxmlformats.org/officeDocument/2006/relationships/image" Target="../media/image16.wmf"/><Relationship Id="rId15" Type="http://schemas.openxmlformats.org/officeDocument/2006/relationships/image" Target="../media/image22.png"/><Relationship Id="rId10" Type="http://schemas.openxmlformats.org/officeDocument/2006/relationships/oleObject" Target="file:///C:\Files\Udemy\Machine%20Learning%20A-Z%20Hands-On%20Python%20&amp;%20R%20In%20Data%20Science\my_practise_v2\output\stats_20211002_163533.xlsx" TargetMode="External"/><Relationship Id="rId19" Type="http://schemas.openxmlformats.org/officeDocument/2006/relationships/image" Target="../media/image26.png"/><Relationship Id="rId4" Type="http://schemas.openxmlformats.org/officeDocument/2006/relationships/oleObject" Target="file:///C:\Files\Udemy\Machine%20Learning%20A-Z%20Hands-On%20Python%20&amp;%20R%20In%20Data%20Science\my_practise_v2\output\load_breast_cancer\RandomForestClassifier_20211002_163541.xlsx" TargetMode="External"/><Relationship Id="rId9" Type="http://schemas.openxmlformats.org/officeDocument/2006/relationships/hyperlink" Target="../../Udemy/Machine%20Learning%20A-Z%20Hands-On%20Python%20&amp;%20R%20In%20Data%20Science/my_practise_v2/output/stats_20211002_163533.xlsx" TargetMode="External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F58B300-864B-4A63-A5CC-4C3F47921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A125C-DB12-4FA9-BF43-200AA3571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NZ" dirty="0">
                <a:solidFill>
                  <a:schemeClr val="bg1"/>
                </a:solidFill>
              </a:rPr>
              <a:t>StAT995: Batch</a:t>
            </a:r>
            <a:br>
              <a:rPr lang="en-NZ" dirty="0">
                <a:solidFill>
                  <a:schemeClr val="bg1"/>
                </a:solidFill>
              </a:rPr>
            </a:br>
            <a:r>
              <a:rPr lang="en-NZ" dirty="0">
                <a:solidFill>
                  <a:schemeClr val="bg1"/>
                </a:solidFill>
              </a:rPr>
              <a:t>Machine</a:t>
            </a:r>
            <a:br>
              <a:rPr lang="en-NZ" dirty="0">
                <a:solidFill>
                  <a:schemeClr val="bg1"/>
                </a:solidFill>
              </a:rPr>
            </a:br>
            <a:r>
              <a:rPr lang="en-NZ" dirty="0">
                <a:solidFill>
                  <a:schemeClr val="bg1"/>
                </a:solidFill>
              </a:rPr>
              <a:t>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95541-BE27-4DD8-946B-556D5E412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 lnSpcReduction="10000"/>
          </a:bodyPr>
          <a:lstStyle/>
          <a:p>
            <a:r>
              <a:rPr lang="en-NZ" dirty="0">
                <a:solidFill>
                  <a:schemeClr val="bg1"/>
                </a:solidFill>
              </a:rPr>
              <a:t>Minnie Tan</a:t>
            </a:r>
          </a:p>
          <a:p>
            <a:r>
              <a:rPr lang="en-NZ" dirty="0">
                <a:solidFill>
                  <a:schemeClr val="bg1"/>
                </a:solidFill>
              </a:rPr>
              <a:t>Oct 8, 2021</a:t>
            </a:r>
          </a:p>
        </p:txBody>
      </p:sp>
    </p:spTree>
    <p:extLst>
      <p:ext uri="{BB962C8B-B14F-4D97-AF65-F5344CB8AC3E}">
        <p14:creationId xmlns:p14="http://schemas.microsoft.com/office/powerpoint/2010/main" val="40711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8AE56-84E7-4C44-BDFE-0BC04D37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2" y="4872251"/>
            <a:ext cx="10013709" cy="1030360"/>
          </a:xfrm>
        </p:spPr>
        <p:txBody>
          <a:bodyPr>
            <a:normAutofit fontScale="90000"/>
          </a:bodyPr>
          <a:lstStyle/>
          <a:p>
            <a:r>
              <a:rPr lang="en-NZ" dirty="0">
                <a:solidFill>
                  <a:schemeClr val="bg1"/>
                </a:solidFill>
              </a:rPr>
              <a:t>Progress / Upcoming Tasks (as Part-time)</a:t>
            </a: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86E21A8-8E71-476B-89F6-0BCB06A0DE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782800"/>
              </p:ext>
            </p:extLst>
          </p:nvPr>
        </p:nvGraphicFramePr>
        <p:xfrm>
          <a:off x="1613310" y="150700"/>
          <a:ext cx="10234155" cy="4317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954">
                  <a:extLst>
                    <a:ext uri="{9D8B030D-6E8A-4147-A177-3AD203B41FA5}">
                      <a16:colId xmlns:a16="http://schemas.microsoft.com/office/drawing/2014/main" val="2118577033"/>
                    </a:ext>
                  </a:extLst>
                </a:gridCol>
                <a:gridCol w="8116201">
                  <a:extLst>
                    <a:ext uri="{9D8B030D-6E8A-4147-A177-3AD203B41FA5}">
                      <a16:colId xmlns:a16="http://schemas.microsoft.com/office/drawing/2014/main" val="3937895249"/>
                    </a:ext>
                  </a:extLst>
                </a:gridCol>
              </a:tblGrid>
              <a:tr h="385632">
                <a:tc>
                  <a:txBody>
                    <a:bodyPr/>
                    <a:lstStyle/>
                    <a:p>
                      <a:r>
                        <a:rPr lang="en-NZ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769773"/>
                  </a:ext>
                </a:extLst>
              </a:tr>
              <a:tr h="565344">
                <a:tc>
                  <a:txBody>
                    <a:bodyPr/>
                    <a:lstStyle/>
                    <a:p>
                      <a:r>
                        <a:rPr lang="en-NZ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- Prior weeks base version is created: main.py, model.py, preprocessor.py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57437"/>
                  </a:ext>
                </a:extLst>
              </a:tr>
              <a:tr h="565344">
                <a:tc>
                  <a:txBody>
                    <a:bodyPr/>
                    <a:lstStyle/>
                    <a:p>
                      <a:r>
                        <a:rPr lang="en-NZ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Proposal documentation, updated to have the dynamic parser with different implementations, debugging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460714"/>
                  </a:ext>
                </a:extLst>
              </a:tr>
              <a:tr h="565344">
                <a:tc>
                  <a:txBody>
                    <a:bodyPr/>
                    <a:lstStyle/>
                    <a:p>
                      <a:r>
                        <a:rPr lang="en-NZ" dirty="0"/>
                        <a:t>Week 4-7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Add/Update document, updated the </a:t>
                      </a:r>
                      <a:r>
                        <a:rPr lang="en-NZ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preprocessor</a:t>
                      </a: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debugging. With the update of the input files, other files like constant.py, helper.py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239506"/>
                  </a:ext>
                </a:extLst>
              </a:tr>
              <a:tr h="323054">
                <a:tc>
                  <a:txBody>
                    <a:bodyPr/>
                    <a:lstStyle/>
                    <a:p>
                      <a:r>
                        <a:rPr lang="en-NZ" dirty="0"/>
                        <a:t>Week 7-10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Add/Update document, updated model interface to have metrices, added regressor/ classification, tested for several classifications 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844560"/>
                  </a:ext>
                </a:extLst>
              </a:tr>
              <a:tr h="323054">
                <a:tc>
                  <a:txBody>
                    <a:bodyPr/>
                    <a:lstStyle/>
                    <a:p>
                      <a:r>
                        <a:rPr lang="en-NZ" dirty="0"/>
                        <a:t>Week 11-12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Add/Update document, added cluster: </a:t>
                      </a:r>
                      <a:r>
                        <a:rPr lang="en-NZ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r>
                        <a:rPr lang="en-NZ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Agglomerative, added ppt for project progress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737755"/>
                  </a:ext>
                </a:extLst>
              </a:tr>
              <a:tr h="323054">
                <a:tc>
                  <a:txBody>
                    <a:bodyPr/>
                    <a:lstStyle/>
                    <a:p>
                      <a:r>
                        <a:rPr lang="en-NZ" dirty="0"/>
                        <a:t>Week 13-16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Add/Update document, for some clustering,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995349"/>
                  </a:ext>
                </a:extLst>
              </a:tr>
              <a:tr h="323054">
                <a:tc>
                  <a:txBody>
                    <a:bodyPr/>
                    <a:lstStyle/>
                    <a:p>
                      <a:r>
                        <a:rPr lang="en-NZ" dirty="0"/>
                        <a:t>Week 17-22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Add/Update document, for some neural network (</a:t>
                      </a:r>
                      <a:r>
                        <a:rPr lang="en-NZ" dirty="0" err="1"/>
                        <a:t>lstm</a:t>
                      </a:r>
                      <a:r>
                        <a:rPr lang="en-NZ" dirty="0"/>
                        <a:t> or time series)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007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35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F2B9B-D89D-4638-A03C-9BF9FDA3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NZ">
                <a:solidFill>
                  <a:schemeClr val="bg1"/>
                </a:solidFill>
              </a:rPr>
              <a:t>Stephen Hawking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422D528-FCDD-4246-896E-E35741689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2" r="7238" b="2"/>
          <a:stretch/>
        </p:blipFill>
        <p:spPr>
          <a:xfrm>
            <a:off x="6859936" y="10"/>
            <a:ext cx="5332063" cy="3396984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515921"/>
            <a:ext cx="5789163" cy="334207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E8B9C70-F708-443B-82A0-80E311A00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8457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6C6C0-EC07-4A78-92C2-E93D9130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>
            <a:normAutofit/>
          </a:bodyPr>
          <a:lstStyle/>
          <a:p>
            <a:r>
              <a:rPr lang="en-NZ" dirty="0"/>
              <a:t>Robots will replace humans completely.</a:t>
            </a:r>
          </a:p>
          <a:p>
            <a:endParaRPr lang="en-NZ" dirty="0"/>
          </a:p>
        </p:txBody>
      </p:sp>
      <p:pic>
        <p:nvPicPr>
          <p:cNvPr id="36" name="Picture 35" descr="Two cute robots">
            <a:extLst>
              <a:ext uri="{FF2B5EF4-FFF2-40B4-BE49-F238E27FC236}">
                <a16:creationId xmlns:a16="http://schemas.microsoft.com/office/drawing/2014/main" id="{6768AB82-1A8B-476C-999D-C8C4A5B1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28" r="-1" b="-1"/>
          <a:stretch/>
        </p:blipFill>
        <p:spPr>
          <a:xfrm>
            <a:off x="6853608" y="3456179"/>
            <a:ext cx="5338391" cy="3401821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C179B3-CEB8-42E7-B19E-697DCAAD7AA3}"/>
              </a:ext>
            </a:extLst>
          </p:cNvPr>
          <p:cNvSpPr txBox="1"/>
          <p:nvPr/>
        </p:nvSpPr>
        <p:spPr>
          <a:xfrm>
            <a:off x="1434623" y="6457880"/>
            <a:ext cx="5072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Sources:</a:t>
            </a:r>
          </a:p>
          <a:p>
            <a:r>
              <a:rPr lang="en-US" sz="1000" dirty="0">
                <a:hlinkClick r:id="rId4"/>
              </a:rPr>
              <a:t>Stephen Hawking: Robots will replace humans completely (aol.com)</a:t>
            </a:r>
            <a:endParaRPr lang="en-NZ" sz="1000" dirty="0"/>
          </a:p>
        </p:txBody>
      </p:sp>
    </p:spTree>
    <p:extLst>
      <p:ext uri="{BB962C8B-B14F-4D97-AF65-F5344CB8AC3E}">
        <p14:creationId xmlns:p14="http://schemas.microsoft.com/office/powerpoint/2010/main" val="251221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FE70-2BB7-468A-ABBC-CB1C8B05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7B8A9-3B99-4D22-AC3B-3F5F0425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2498393"/>
          </a:xfrm>
        </p:spPr>
        <p:txBody>
          <a:bodyPr anchor="t">
            <a:normAutofit/>
          </a:bodyPr>
          <a:lstStyle/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2D623-06F6-4F1B-A258-5C7304E96EB6}"/>
              </a:ext>
            </a:extLst>
          </p:cNvPr>
          <p:cNvSpPr txBox="1"/>
          <p:nvPr/>
        </p:nvSpPr>
        <p:spPr>
          <a:xfrm>
            <a:off x="1535371" y="2758061"/>
            <a:ext cx="102518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Stunning Data Facts:</a:t>
            </a:r>
          </a:p>
          <a:p>
            <a:endParaRPr lang="en-NZ" dirty="0"/>
          </a:p>
          <a:p>
            <a:pPr marL="285750" indent="-285750">
              <a:buFontTx/>
              <a:buChar char="-"/>
            </a:pPr>
            <a:r>
              <a:rPr lang="en-US" dirty="0"/>
              <a:t>In 2020, people created 1.7 MB of data every second.</a:t>
            </a:r>
            <a:endParaRPr lang="en-NZ" dirty="0"/>
          </a:p>
          <a:p>
            <a:pPr marL="285750" indent="-285750">
              <a:buFontTx/>
              <a:buChar char="-"/>
            </a:pPr>
            <a:r>
              <a:rPr lang="en-NZ" dirty="0"/>
              <a:t>At the end of 2020, 44 zettabytes in the entire digital universe.</a:t>
            </a:r>
          </a:p>
          <a:p>
            <a:pPr marL="285750" indent="-285750">
              <a:buFontTx/>
              <a:buChar char="-"/>
            </a:pPr>
            <a:r>
              <a:rPr lang="en-US" dirty="0"/>
              <a:t>By 2025, 200+ zettabytes of data will be in cloud storage around the globe, having 75 billion Internet-of-Things (IoT) devices in the world</a:t>
            </a:r>
          </a:p>
          <a:p>
            <a:pPr marL="285750" indent="-285750">
              <a:buFontTx/>
              <a:buChar char="-"/>
            </a:pPr>
            <a:r>
              <a:rPr lang="en-US" dirty="0"/>
              <a:t>463 exabytes of data will be generated each day by people as of 2025.</a:t>
            </a:r>
          </a:p>
          <a:p>
            <a:pPr marL="285750" indent="-285750">
              <a:buFontTx/>
              <a:buChar char="-"/>
            </a:pPr>
            <a:r>
              <a:rPr lang="en-US" dirty="0"/>
              <a:t>By 2030, nine out of every ten people aged six and above would be digitally active.</a:t>
            </a:r>
          </a:p>
          <a:p>
            <a:pPr marL="285750" indent="-285750">
              <a:buFontTx/>
              <a:buChar char="-"/>
            </a:pPr>
            <a:endParaRPr lang="en-NZ" dirty="0"/>
          </a:p>
          <a:p>
            <a:pPr marL="285750" indent="-285750">
              <a:buFontTx/>
              <a:buChar char="-"/>
            </a:pP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563D7-F5CB-4C2F-8CB7-541715758151}"/>
              </a:ext>
            </a:extLst>
          </p:cNvPr>
          <p:cNvSpPr txBox="1"/>
          <p:nvPr/>
        </p:nvSpPr>
        <p:spPr>
          <a:xfrm>
            <a:off x="1535371" y="5961359"/>
            <a:ext cx="10408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/>
              <a:t>Sources:</a:t>
            </a:r>
          </a:p>
          <a:p>
            <a:r>
              <a:rPr lang="en-US" sz="1200" dirty="0">
                <a:hlinkClick r:id="rId2"/>
              </a:rPr>
              <a:t>How Much Data Is Created Every Day in 2021? [You'll be shocked!] (techjury.net)</a:t>
            </a:r>
            <a:endParaRPr lang="en-NZ" sz="1200" dirty="0"/>
          </a:p>
          <a:p>
            <a:r>
              <a:rPr lang="en-US" sz="1200" dirty="0">
                <a:hlinkClick r:id="rId3"/>
              </a:rPr>
              <a:t>How Much Data Is Created Every Day? [27 Powerful Stats] (seedscientific.com)</a:t>
            </a:r>
            <a:endParaRPr lang="en-NZ" sz="1200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0434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A0A42-E57A-4550-93FF-D366A872C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10328" b="-1"/>
          <a:stretch/>
        </p:blipFill>
        <p:spPr>
          <a:xfrm>
            <a:off x="8194348" y="1074544"/>
            <a:ext cx="3997652" cy="5037857"/>
          </a:xfrm>
          <a:prstGeom prst="rect">
            <a:avLst/>
          </a:prstGeom>
        </p:spPr>
      </p:pic>
      <p:sp>
        <p:nvSpPr>
          <p:cNvPr id="45" name="Rectangle 32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4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2AF7F-F8E4-4CB6-A9C8-E5272C76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475399"/>
            <a:ext cx="6623040" cy="1140580"/>
          </a:xfrm>
        </p:spPr>
        <p:txBody>
          <a:bodyPr>
            <a:normAutofit/>
          </a:bodyPr>
          <a:lstStyle/>
          <a:p>
            <a:r>
              <a:rPr lang="en-NZ" dirty="0"/>
              <a:t>Batch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8C8E-F5FB-433F-A4BD-FE12DF30E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6623039" cy="3030599"/>
          </a:xfrm>
        </p:spPr>
        <p:txBody>
          <a:bodyPr anchor="t">
            <a:normAutofit/>
          </a:bodyPr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minimize user interaction or development</a:t>
            </a:r>
          </a:p>
          <a:p>
            <a:pPr marL="342900" lvl="0" indent="-342900"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have saveable retrievable results archived by date, time   </a:t>
            </a:r>
          </a:p>
          <a:p>
            <a:pPr marL="342900" lvl="0" indent="-342900"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have the statistical metrics in selection of different modelling techniques used</a:t>
            </a:r>
            <a:endParaRPr lang="en-NZ" dirty="0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87FBD-90C4-43AC-9331-A1BC8BD1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Software Use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849E4D-83C8-4731-9DC7-27DD13CB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166220"/>
              </p:ext>
            </p:extLst>
          </p:nvPr>
        </p:nvGraphicFramePr>
        <p:xfrm>
          <a:off x="5376863" y="704850"/>
          <a:ext cx="6172200" cy="519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267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11609-DA91-485F-99BC-47B61223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Input Files</a:t>
            </a:r>
          </a:p>
        </p:txBody>
      </p:sp>
      <p:graphicFrame>
        <p:nvGraphicFramePr>
          <p:cNvPr id="12" name="Object 11">
            <a:hlinkClick r:id="rId3" action="ppaction://hlinkfile"/>
            <a:extLst>
              <a:ext uri="{FF2B5EF4-FFF2-40B4-BE49-F238E27FC236}">
                <a16:creationId xmlns:a16="http://schemas.microsoft.com/office/drawing/2014/main" id="{CE41A8FE-F843-4B3C-A5EB-CF858153B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929608"/>
              </p:ext>
            </p:extLst>
          </p:nvPr>
        </p:nvGraphicFramePr>
        <p:xfrm>
          <a:off x="6833714" y="979903"/>
          <a:ext cx="2361783" cy="170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4" imgW="506160" imgH="364680" progId="Package">
                  <p:embed/>
                </p:oleObj>
              </mc:Choice>
              <mc:Fallback>
                <p:oleObj name="Packager Shell Object" showAsIcon="1" r:id="rId4" imgW="506160" imgH="364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3714" y="979903"/>
                        <a:ext cx="2361783" cy="1702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rId6" action="ppaction://hlinkfile"/>
            <a:extLst>
              <a:ext uri="{FF2B5EF4-FFF2-40B4-BE49-F238E27FC236}">
                <a16:creationId xmlns:a16="http://schemas.microsoft.com/office/drawing/2014/main" id="{C0D5DC20-1330-4D2B-B881-341480C20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57498"/>
              </p:ext>
            </p:extLst>
          </p:nvPr>
        </p:nvGraphicFramePr>
        <p:xfrm>
          <a:off x="6833714" y="3885769"/>
          <a:ext cx="3232207" cy="145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7" imgW="809640" imgH="364680" progId="Package">
                  <p:embed/>
                </p:oleObj>
              </mc:Choice>
              <mc:Fallback>
                <p:oleObj name="Packager Shell Object" showAsIcon="1" r:id="rId7" imgW="809640" imgH="364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3714" y="3885769"/>
                        <a:ext cx="3232207" cy="145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242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426D6-FD66-4A48-A6EB-235CF408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3" y="-10597"/>
            <a:ext cx="4067173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047" y="717163"/>
            <a:ext cx="8068913" cy="54504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2A9AA-81B0-4A1C-9E95-EC7CCADD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056362"/>
            <a:ext cx="6754446" cy="1154102"/>
          </a:xfrm>
        </p:spPr>
        <p:txBody>
          <a:bodyPr>
            <a:normAutofit/>
          </a:bodyPr>
          <a:lstStyle/>
          <a:p>
            <a:r>
              <a:rPr lang="en-NZ" dirty="0"/>
              <a:t>Tool Execution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09E6C1-B33E-49E8-8D77-7D2A9B49E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9872" y="717163"/>
            <a:ext cx="4059075" cy="5392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9EB7-FAE2-4CD6-AFFE-4E0FCDD6B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536" y="2268656"/>
            <a:ext cx="6627226" cy="3505938"/>
          </a:xfrm>
        </p:spPr>
        <p:txBody>
          <a:bodyPr anchor="t">
            <a:normAutofit/>
          </a:bodyPr>
          <a:lstStyle/>
          <a:p>
            <a:r>
              <a:rPr lang="en-NZ" dirty="0"/>
              <a:t>python –W ignore main.py –</a:t>
            </a:r>
            <a:r>
              <a:rPr lang="en-NZ" dirty="0" err="1"/>
              <a:t>i</a:t>
            </a:r>
            <a:r>
              <a:rPr lang="en-NZ" dirty="0"/>
              <a:t> input_classifier.txt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67615"/>
            <a:ext cx="8063866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891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687CC-D1D8-44B2-9573-CC65510EC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32924" y="6134669"/>
            <a:ext cx="4059075" cy="723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4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175829-70EA-4A6D-978C-4D0923059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9696" y="-2"/>
            <a:ext cx="4392304" cy="12184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5D2B4A-3399-4CCF-A171-7F8B1BF54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59253"/>
            <a:ext cx="640080" cy="4362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F8051A-999C-4F38-985C-673617805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1238464"/>
            <a:ext cx="7201313" cy="44042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3BE74-CBA8-4EEE-8F49-6005CBFC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536751"/>
            <a:ext cx="6073254" cy="380772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en-US" sz="6600" b="0" cap="all" dirty="0">
                <a:solidFill>
                  <a:schemeClr val="bg1"/>
                </a:solidFill>
              </a:rPr>
              <a:t>Output Files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5608879"/>
            <a:ext cx="7759826" cy="124912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DF095C-665A-4B22-A777-D3196F495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3063" y="1226851"/>
            <a:ext cx="4348937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EA1DA1C-6CE0-4AE4-918F-CC0E685C5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9696" y="5631149"/>
            <a:ext cx="4392304" cy="1226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E389A3-2501-4131-8C64-1530AAF5F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0965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001026-2FEF-483E-964D-67CD7E096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204578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AEB196E-F444-432F-8790-88C18E667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598792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1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11609-DA91-485F-99BC-47B61223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Output Files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6663320B-D5A4-4224-AA14-FD27D0404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43" y="3473020"/>
            <a:ext cx="1578956" cy="1454273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1B3C16BA-C133-4A40-A0CA-D0C141CD7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43" y="3473021"/>
            <a:ext cx="1716042" cy="1454273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FA6BD2EC-DE9A-42DC-AF41-5D52BBC44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85" y="3473021"/>
            <a:ext cx="1716044" cy="1454274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AD1710BB-04B9-4A20-9208-18643CC6F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38" y="3486787"/>
            <a:ext cx="2199361" cy="1512060"/>
          </a:xfrm>
          <a:prstGeom prst="rect">
            <a:avLst/>
          </a:prstGeom>
        </p:spPr>
      </p:pic>
      <p:pic>
        <p:nvPicPr>
          <p:cNvPr id="32" name="Picture 31" descr="Chart, treemap chart&#10;&#10;Description automatically generated">
            <a:extLst>
              <a:ext uri="{FF2B5EF4-FFF2-40B4-BE49-F238E27FC236}">
                <a16:creationId xmlns:a16="http://schemas.microsoft.com/office/drawing/2014/main" id="{5CE9D888-0BCB-434B-B995-7A595375B3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06" y="4998846"/>
            <a:ext cx="2012869" cy="1383847"/>
          </a:xfrm>
          <a:prstGeom prst="rect">
            <a:avLst/>
          </a:prstGeom>
        </p:spPr>
      </p:pic>
      <p:pic>
        <p:nvPicPr>
          <p:cNvPr id="34" name="Picture 33" descr="Chart, treemap chart&#10;&#10;Description automatically generated">
            <a:extLst>
              <a:ext uri="{FF2B5EF4-FFF2-40B4-BE49-F238E27FC236}">
                <a16:creationId xmlns:a16="http://schemas.microsoft.com/office/drawing/2014/main" id="{19CBEED9-BE33-4F13-A30E-33809FB69F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80" y="4966067"/>
            <a:ext cx="2012869" cy="1383847"/>
          </a:xfrm>
          <a:prstGeom prst="rect">
            <a:avLst/>
          </a:prstGeom>
        </p:spPr>
      </p:pic>
      <p:pic>
        <p:nvPicPr>
          <p:cNvPr id="36" name="Picture 35" descr="Chart, line chart&#10;&#10;Description automatically generated">
            <a:extLst>
              <a:ext uri="{FF2B5EF4-FFF2-40B4-BE49-F238E27FC236}">
                <a16:creationId xmlns:a16="http://schemas.microsoft.com/office/drawing/2014/main" id="{E96E4B5A-C162-4D21-BD4E-271A7CE92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643" y="5055683"/>
            <a:ext cx="1594128" cy="1095963"/>
          </a:xfrm>
          <a:prstGeom prst="rect">
            <a:avLst/>
          </a:prstGeom>
        </p:spPr>
      </p:pic>
      <p:pic>
        <p:nvPicPr>
          <p:cNvPr id="38" name="Picture 37" descr="Chart, bar chart&#10;&#10;Description automatically generated">
            <a:extLst>
              <a:ext uri="{FF2B5EF4-FFF2-40B4-BE49-F238E27FC236}">
                <a16:creationId xmlns:a16="http://schemas.microsoft.com/office/drawing/2014/main" id="{1484B8F1-61B0-47F6-9FD2-F7F0D81C7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49" y="4934713"/>
            <a:ext cx="1915100" cy="1384226"/>
          </a:xfrm>
          <a:prstGeom prst="rect">
            <a:avLst/>
          </a:prstGeom>
        </p:spPr>
      </p:pic>
      <p:graphicFrame>
        <p:nvGraphicFramePr>
          <p:cNvPr id="44" name="Object 43">
            <a:hlinkClick r:id="rId11" action="ppaction://hlinkfile"/>
            <a:extLst>
              <a:ext uri="{FF2B5EF4-FFF2-40B4-BE49-F238E27FC236}">
                <a16:creationId xmlns:a16="http://schemas.microsoft.com/office/drawing/2014/main" id="{ABF6C39C-5F86-4F28-A91D-3F1000787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155826"/>
              </p:ext>
            </p:extLst>
          </p:nvPr>
        </p:nvGraphicFramePr>
        <p:xfrm>
          <a:off x="5558117" y="24446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showAsIcon="1" r:id="rId12" imgW="914400" imgH="771480" progId="Excel.Sheet.12">
                  <p:link updateAutomatic="1"/>
                </p:oleObj>
              </mc:Choice>
              <mc:Fallback>
                <p:oleObj name="Worksheet" showAsIcon="1" r:id="rId12" imgW="914400" imgH="7714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8117" y="24446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hlinkClick r:id="rId14" action="ppaction://hlinkfile"/>
            <a:extLst>
              <a:ext uri="{FF2B5EF4-FFF2-40B4-BE49-F238E27FC236}">
                <a16:creationId xmlns:a16="http://schemas.microsoft.com/office/drawing/2014/main" id="{A88465BA-46C1-42A4-B30D-233186F6B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366310"/>
              </p:ext>
            </p:extLst>
          </p:nvPr>
        </p:nvGraphicFramePr>
        <p:xfrm>
          <a:off x="6796588" y="243880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showAsIcon="1" r:id="rId15" imgW="914400" imgH="771480" progId="Excel.Sheet.12">
                  <p:link updateAutomatic="1"/>
                </p:oleObj>
              </mc:Choice>
              <mc:Fallback>
                <p:oleObj name="Worksheet" showAsIcon="1" r:id="rId15" imgW="914400" imgH="7714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96588" y="243880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hlinkClick r:id="rId17" action="ppaction://hlinkfile"/>
            <a:extLst>
              <a:ext uri="{FF2B5EF4-FFF2-40B4-BE49-F238E27FC236}">
                <a16:creationId xmlns:a16="http://schemas.microsoft.com/office/drawing/2014/main" id="{BCF6F97F-CA1E-42E8-899B-3E8F2D288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041138"/>
              </p:ext>
            </p:extLst>
          </p:nvPr>
        </p:nvGraphicFramePr>
        <p:xfrm>
          <a:off x="8172225" y="243880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showAsIcon="1" r:id="rId18" imgW="914400" imgH="771480" progId="Excel.Sheet.12">
                  <p:link updateAutomatic="1"/>
                </p:oleObj>
              </mc:Choice>
              <mc:Fallback>
                <p:oleObj name="Worksheet" showAsIcon="1" r:id="rId18" imgW="914400" imgH="7714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72225" y="243880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12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F754E-A423-4C5B-9B76-FC84E2A0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Input /Output Files</a:t>
            </a:r>
            <a:br>
              <a:rPr lang="en-NZ" dirty="0"/>
            </a:br>
            <a:r>
              <a:rPr lang="en-NZ" dirty="0"/>
              <a:t>(For Other Example)</a:t>
            </a:r>
          </a:p>
        </p:txBody>
      </p:sp>
      <p:graphicFrame>
        <p:nvGraphicFramePr>
          <p:cNvPr id="5" name="Object 4">
            <a:hlinkClick r:id="rId3" action="ppaction://hlinkfile"/>
            <a:extLst>
              <a:ext uri="{FF2B5EF4-FFF2-40B4-BE49-F238E27FC236}">
                <a16:creationId xmlns:a16="http://schemas.microsoft.com/office/drawing/2014/main" id="{C7E64534-41B1-4E69-815D-7772550493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048723"/>
              </p:ext>
            </p:extLst>
          </p:nvPr>
        </p:nvGraphicFramePr>
        <p:xfrm>
          <a:off x="8349343" y="229053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showAsIcon="1" r:id="rId4" imgW="914400" imgH="771480" progId="Excel.Sheet.12">
                  <p:link updateAutomatic="1"/>
                </p:oleObj>
              </mc:Choice>
              <mc:Fallback>
                <p:oleObj name="Worksheet" showAsIcon="1" r:id="rId4" imgW="914400" imgH="7714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49343" y="229053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hlinkClick r:id="rId6" action="ppaction://hlinkfile"/>
            <a:extLst>
              <a:ext uri="{FF2B5EF4-FFF2-40B4-BE49-F238E27FC236}">
                <a16:creationId xmlns:a16="http://schemas.microsoft.com/office/drawing/2014/main" id="{EE084A0D-8CBD-4B63-BFC5-24209BC06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662409"/>
              </p:ext>
            </p:extLst>
          </p:nvPr>
        </p:nvGraphicFramePr>
        <p:xfrm>
          <a:off x="5175893" y="2439303"/>
          <a:ext cx="8096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Packager Shell Object" showAsIcon="1" r:id="rId7" imgW="809640" imgH="364680" progId="Package">
                  <p:embed/>
                </p:oleObj>
              </mc:Choice>
              <mc:Fallback>
                <p:oleObj name="Packager Shell Object" showAsIcon="1" r:id="rId7" imgW="809640" imgH="364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75893" y="2439303"/>
                        <a:ext cx="80962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hlinkClick r:id="rId9" action="ppaction://hlinkfile"/>
            <a:extLst>
              <a:ext uri="{FF2B5EF4-FFF2-40B4-BE49-F238E27FC236}">
                <a16:creationId xmlns:a16="http://schemas.microsoft.com/office/drawing/2014/main" id="{615462E5-641C-4BF7-AE52-D094794F1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870542"/>
              </p:ext>
            </p:extLst>
          </p:nvPr>
        </p:nvGraphicFramePr>
        <p:xfrm>
          <a:off x="6611295" y="229053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Worksheet" showAsIcon="1" r:id="rId10" imgW="914400" imgH="771480" progId="Excel.Sheet.12">
                  <p:link updateAutomatic="1"/>
                </p:oleObj>
              </mc:Choice>
              <mc:Fallback>
                <p:oleObj name="Worksheet" showAsIcon="1" r:id="rId10" imgW="914400" imgH="7714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11295" y="229053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68A6FA84-0EAA-437D-9678-C28A1D8B95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39" y="5219974"/>
            <a:ext cx="2072512" cy="1424852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1954F96-73B3-4ACF-9203-ECDC5DF5B6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173" y="3508246"/>
            <a:ext cx="2106375" cy="189082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7BF862B-4392-4A87-A034-80E931FBB7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69" y="3487473"/>
            <a:ext cx="1701189" cy="15271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3849F05-928E-4AB5-A735-ECD2C6C3D1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08" y="3517766"/>
            <a:ext cx="1587285" cy="1424852"/>
          </a:xfrm>
          <a:prstGeom prst="rect">
            <a:avLst/>
          </a:prstGeom>
        </p:spPr>
      </p:pic>
      <p:pic>
        <p:nvPicPr>
          <p:cNvPr id="17" name="Picture 1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1602F4B-CD04-4EDD-A479-9B0D3E1506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48" y="1181382"/>
            <a:ext cx="2360793" cy="1623046"/>
          </a:xfrm>
          <a:prstGeom prst="rect">
            <a:avLst/>
          </a:prstGeom>
        </p:spPr>
      </p:pic>
      <p:pic>
        <p:nvPicPr>
          <p:cNvPr id="19" name="Picture 18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BB5A0967-120A-4C9A-B935-CB8A926CB5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09" y="3533236"/>
            <a:ext cx="1871286" cy="1286509"/>
          </a:xfrm>
          <a:prstGeom prst="rect">
            <a:avLst/>
          </a:prstGeom>
        </p:spPr>
      </p:pic>
      <p:pic>
        <p:nvPicPr>
          <p:cNvPr id="21" name="Picture 2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D4F51A29-9DD4-4342-984B-5E679B96B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551" y="5344461"/>
            <a:ext cx="2049096" cy="1408753"/>
          </a:xfrm>
          <a:prstGeom prst="rect">
            <a:avLst/>
          </a:prstGeom>
        </p:spPr>
      </p:pic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8D83C680-34BF-4387-9153-89F6F2B779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767" y="5276676"/>
            <a:ext cx="1907561" cy="1311448"/>
          </a:xfrm>
          <a:prstGeom prst="rect">
            <a:avLst/>
          </a:prstGeom>
        </p:spPr>
      </p:pic>
      <p:pic>
        <p:nvPicPr>
          <p:cNvPr id="25" name="Picture 24" descr="Chart, treemap chart&#10;&#10;Description automatically generated">
            <a:extLst>
              <a:ext uri="{FF2B5EF4-FFF2-40B4-BE49-F238E27FC236}">
                <a16:creationId xmlns:a16="http://schemas.microsoft.com/office/drawing/2014/main" id="{73AEBA9B-7256-4CB6-AA5A-49B9AE608D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30" y="5246887"/>
            <a:ext cx="1600350" cy="11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13073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407</Words>
  <Application>Microsoft Office PowerPoint</Application>
  <PresentationFormat>Widescreen</PresentationFormat>
  <Paragraphs>61</Paragraphs>
  <Slides>11</Slides>
  <Notes>0</Notes>
  <HiddenSlides>0</HiddenSlides>
  <MMClips>1</MMClips>
  <ScaleCrop>false</ScaleCrop>
  <HeadingPairs>
    <vt:vector size="10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Meiryo</vt:lpstr>
      <vt:lpstr>Calibri</vt:lpstr>
      <vt:lpstr>Corbel</vt:lpstr>
      <vt:lpstr>ShojiVTI</vt:lpstr>
      <vt:lpstr>file:///C:\Files\Udemy\Machine%20Learning%20A-Z%20Hands-On%20Python%20&amp;%20R%20In%20Data%20Science\my_practise_v2\output\stats_20211001_233655.xlsx</vt:lpstr>
      <vt:lpstr>file:///C:\Files\Udemy\Machine%20Learning%20A-Z%20Hands-On%20Python%20&amp;%20R%20In%20Data%20Science\my_practise_v2\output\social_network_ads\LogisticRegression_20211001_231800.xlsx</vt:lpstr>
      <vt:lpstr>file:///C:\Files\Udemy\Machine%20Learning%20A-Z%20Hands-On%20Python%20&amp;%20R%20In%20Data%20Science\my_practise_v2\output\social_network_ads\SVC_20211001_232049.xlsx</vt:lpstr>
      <vt:lpstr>file:///C:\Files\Udemy\Machine%20Learning%20A-Z%20Hands-On%20Python%20&amp;%20R%20In%20Data%20Science\my_practise_v2\output\load_breast_cancer\RandomForestClassifier_20211002_163541.xlsx</vt:lpstr>
      <vt:lpstr>file:///C:\Files\Udemy\Machine%20Learning%20A-Z%20Hands-On%20Python%20&amp;%20R%20In%20Data%20Science\my_practise_v2\output\stats_20211002_163533.xlsx</vt:lpstr>
      <vt:lpstr>Packager Shell Object</vt:lpstr>
      <vt:lpstr>Package</vt:lpstr>
      <vt:lpstr>StAT995: Batch Machine Learning</vt:lpstr>
      <vt:lpstr>Background</vt:lpstr>
      <vt:lpstr>Batch Machine Learning</vt:lpstr>
      <vt:lpstr>Software Use</vt:lpstr>
      <vt:lpstr>Input Files</vt:lpstr>
      <vt:lpstr>Tool Execution</vt:lpstr>
      <vt:lpstr>Output Files</vt:lpstr>
      <vt:lpstr>Output Files</vt:lpstr>
      <vt:lpstr>Input /Output Files (For Other Example)</vt:lpstr>
      <vt:lpstr>Progress / Upcoming Tasks (as Part-time)</vt:lpstr>
      <vt:lpstr>Stephen Hawking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Machine Learning</dc:title>
  <dc:creator>Minnie Tan</dc:creator>
  <cp:lastModifiedBy>Minnie Tan</cp:lastModifiedBy>
  <cp:revision>4</cp:revision>
  <dcterms:created xsi:type="dcterms:W3CDTF">2021-10-02T00:39:25Z</dcterms:created>
  <dcterms:modified xsi:type="dcterms:W3CDTF">2021-10-02T08:48:01Z</dcterms:modified>
</cp:coreProperties>
</file>